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MOV" ContentType="video/unknown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87" r:id="rId2"/>
    <p:sldId id="259" r:id="rId3"/>
    <p:sldId id="257" r:id="rId4"/>
    <p:sldId id="262" r:id="rId5"/>
    <p:sldId id="260" r:id="rId6"/>
    <p:sldId id="267" r:id="rId7"/>
    <p:sldId id="258" r:id="rId8"/>
    <p:sldId id="290" r:id="rId9"/>
    <p:sldId id="261" r:id="rId10"/>
    <p:sldId id="291" r:id="rId11"/>
    <p:sldId id="271" r:id="rId12"/>
    <p:sldId id="268" r:id="rId13"/>
    <p:sldId id="269" r:id="rId14"/>
    <p:sldId id="270" r:id="rId15"/>
    <p:sldId id="272" r:id="rId16"/>
    <p:sldId id="276" r:id="rId17"/>
    <p:sldId id="273" r:id="rId18"/>
    <p:sldId id="275" r:id="rId19"/>
    <p:sldId id="274" r:id="rId20"/>
    <p:sldId id="277" r:id="rId21"/>
    <p:sldId id="284" r:id="rId22"/>
    <p:sldId id="281" r:id="rId23"/>
    <p:sldId id="285" r:id="rId24"/>
    <p:sldId id="282" r:id="rId25"/>
    <p:sldId id="283" r:id="rId26"/>
    <p:sldId id="288" r:id="rId27"/>
    <p:sldId id="289" r:id="rId28"/>
    <p:sldId id="286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0" autoAdjust="0"/>
    <p:restoredTop sz="94660"/>
  </p:normalViewPr>
  <p:slideViewPr>
    <p:cSldViewPr>
      <p:cViewPr>
        <p:scale>
          <a:sx n="80" d="100"/>
          <a:sy n="80" d="100"/>
        </p:scale>
        <p:origin x="-1122" y="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3A75E-0D6C-4D25-8782-33C5337B998E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1C9B3-62A2-49A5-97DD-3828A6D132E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43627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31647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83971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8057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Text-to speech,</a:t>
            </a:r>
            <a:r>
              <a:rPr lang="en-US" baseline="0" dirty="0" smtClean="0"/>
              <a:t> enlarged text, highlighting, dictionary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284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Text-to speech,</a:t>
            </a:r>
            <a:r>
              <a:rPr lang="en-US" baseline="0" dirty="0" smtClean="0"/>
              <a:t> enlarged text, highlighting, dictionary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1C9B3-62A2-49A5-97DD-3828A6D132E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0284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07A3C9F-412C-4564-AA45-D5209A3846F9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FF0-BDAA-4A3A-A12C-8F4F503A20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C9F-412C-4564-AA45-D5209A3846F9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FF0-BDAA-4A3A-A12C-8F4F503A20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C9F-412C-4564-AA45-D5209A3846F9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FF0-BDAA-4A3A-A12C-8F4F503A20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C9F-412C-4564-AA45-D5209A3846F9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FF0-BDAA-4A3A-A12C-8F4F503A20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C9F-412C-4564-AA45-D5209A3846F9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FF0-BDAA-4A3A-A12C-8F4F503A20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C9F-412C-4564-AA45-D5209A3846F9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FF0-BDAA-4A3A-A12C-8F4F503A20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C9F-412C-4564-AA45-D5209A3846F9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FF0-BDAA-4A3A-A12C-8F4F503A20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C9F-412C-4564-AA45-D5209A3846F9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FF0-BDAA-4A3A-A12C-8F4F503A20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C9F-412C-4564-AA45-D5209A3846F9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FF0-BDAA-4A3A-A12C-8F4F503A20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C9F-412C-4564-AA45-D5209A3846F9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FF0-BDAA-4A3A-A12C-8F4F503A20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3C9F-412C-4564-AA45-D5209A3846F9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D01FF0-BDAA-4A3A-A12C-8F4F503A20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07A3C9F-412C-4564-AA45-D5209A3846F9}" type="datetimeFigureOut">
              <a:rPr lang="en-US" smtClean="0"/>
              <a:pPr/>
              <a:t>4/22/2013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CD01FF0-BDAA-4A3A-A12C-8F4F503A20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OV"/><Relationship Id="rId2" Type="http://schemas.openxmlformats.org/officeDocument/2006/relationships/slideLayout" Target="../slideLayouts/slideLayout4.xml"/><Relationship Id="rId1" Type="http://schemas.openxmlformats.org/officeDocument/2006/relationships/video" Target="../media/media2.MOV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1.MOV"/><Relationship Id="rId2" Type="http://schemas.openxmlformats.org/officeDocument/2006/relationships/slideLayout" Target="../slideLayouts/slideLayout4.xml"/><Relationship Id="rId1" Type="http://schemas.openxmlformats.org/officeDocument/2006/relationships/video" Target="../media/media1.MOV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Kindle II Project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9812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Caitie</a:t>
            </a:r>
            <a:r>
              <a:rPr lang="en-US" dirty="0" smtClean="0"/>
              <a:t> Fleckenstein, Leisel Martig, Brittany Pollack, Leah Ritter,  </a:t>
            </a:r>
          </a:p>
          <a:p>
            <a:r>
              <a:rPr lang="en-US" dirty="0" smtClean="0"/>
              <a:t>Hope </a:t>
            </a:r>
            <a:r>
              <a:rPr lang="en-US" dirty="0" err="1" smtClean="0"/>
              <a:t>Schrott</a:t>
            </a:r>
            <a:r>
              <a:rPr lang="en-US" dirty="0" smtClean="0"/>
              <a:t>, Jess Stearns, Julia </a:t>
            </a:r>
            <a:r>
              <a:rPr lang="en-US" dirty="0" err="1" smtClean="0"/>
              <a:t>Trombetta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Advisors: Dr. Amy Camardese  &amp; Dr. Eileen </a:t>
            </a:r>
            <a:r>
              <a:rPr lang="en-US" dirty="0" err="1" smtClean="0"/>
              <a:t>Morelli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62945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0266.MOV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5410200" y="2362200"/>
            <a:ext cx="1770063" cy="3124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219200" y="2362200"/>
            <a:ext cx="3124200" cy="3124200"/>
          </a:xfrm>
        </p:spPr>
        <p:txBody>
          <a:bodyPr/>
          <a:lstStyle/>
          <a:p>
            <a:r>
              <a:rPr lang="en-US" dirty="0" smtClean="0"/>
              <a:t>“When I didn’t know it told me the definition and how to pronounce them. The Kindle also read to me.”</a:t>
            </a:r>
          </a:p>
          <a:p>
            <a:r>
              <a:rPr lang="en-US" dirty="0" smtClean="0"/>
              <a:t>“Pretty much nothing at all.”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914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685800"/>
          </a:xfrm>
        </p:spPr>
        <p:txBody>
          <a:bodyPr>
            <a:normAutofit/>
          </a:bodyPr>
          <a:lstStyle/>
          <a:p>
            <a:r>
              <a:rPr lang="en-US" dirty="0" smtClean="0"/>
              <a:t>Kindle II Project</a:t>
            </a:r>
            <a:endParaRPr lang="en-US" sz="27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0" y="2667000"/>
            <a:ext cx="6400800" cy="16763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Findings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0580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Results-Independent Level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4176260"/>
              </p:ext>
            </p:extLst>
          </p:nvPr>
        </p:nvGraphicFramePr>
        <p:xfrm>
          <a:off x="1524000" y="2362200"/>
          <a:ext cx="6080760" cy="3189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920"/>
                <a:gridCol w="2026920"/>
                <a:gridCol w="202692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Kindle/No Kindle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Standard Deviation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3.3226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3.2414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3.2833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1.55750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1.84498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1.68836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3.9355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4.0690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4.0000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1.98218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1.48639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1.74667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4.1935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4.1034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4.1500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1.90472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1.81944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1.84873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4.6129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4.6207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4.6167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2.72858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2.27429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2.49808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6138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Results-Instructional Level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99824996"/>
              </p:ext>
            </p:extLst>
          </p:nvPr>
        </p:nvGraphicFramePr>
        <p:xfrm>
          <a:off x="1524000" y="2362200"/>
          <a:ext cx="6080760" cy="3189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920"/>
                <a:gridCol w="2026920"/>
                <a:gridCol w="202692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Kindle/No Kindle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Standard Deviation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4.2903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4.1034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4.2000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1.69693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2.25745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1.97269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5.0323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5.2414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5.1333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2.12107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1.66165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1.89975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5.2903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5.1034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5.2000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2.16323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2.22558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2.17692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5.3548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5.5690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5.4583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2.99498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2.69167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2.83036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80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Results-Frustration Level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7605876"/>
              </p:ext>
            </p:extLst>
          </p:nvPr>
        </p:nvGraphicFramePr>
        <p:xfrm>
          <a:off x="1600200" y="2362200"/>
          <a:ext cx="6080760" cy="31897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6920"/>
                <a:gridCol w="2026920"/>
                <a:gridCol w="202692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Kindle/No Kindle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Mean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Standard Deviation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5.2581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5.0345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5.1500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1.87914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2.54225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2.20804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6.0000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6.6897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6.3333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2.39444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1.71346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2.10461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5.9355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6.1379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6.0333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2.37957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2.46003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2.40033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 Kindle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Total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5.9032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6.3448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6.1167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3.18700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2.88191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3.02583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20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Kindle II Project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31242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Additional Findings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29820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Kindle II Project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0" y="2514600"/>
            <a:ext cx="5486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Minutes Read</a:t>
            </a:r>
          </a:p>
          <a:p>
            <a:pPr algn="ctr"/>
            <a:endParaRPr lang="en-US" sz="1200" dirty="0" smtClean="0"/>
          </a:p>
          <a:p>
            <a:pPr algn="ctr"/>
            <a:r>
              <a:rPr lang="en-US" sz="3200" dirty="0" smtClean="0"/>
              <a:t>Control Group (Non Kindle)</a:t>
            </a:r>
          </a:p>
          <a:p>
            <a:pPr algn="ctr"/>
            <a:r>
              <a:rPr lang="en-US" sz="3200" dirty="0" smtClean="0"/>
              <a:t>Experimental Group (Kindle)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29820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4572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n-lt"/>
                <a:ea typeface="+mn-ea"/>
                <a:cs typeface="+mn-cs"/>
              </a:rPr>
              <a:t>Comparison of Kindle Utilization</a:t>
            </a: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362199"/>
            <a:ext cx="5486399" cy="330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71600"/>
            <a:ext cx="6400800" cy="4572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n-lt"/>
                <a:ea typeface="+mn-ea"/>
                <a:cs typeface="+mn-cs"/>
              </a:rPr>
              <a:t>Comparison of Kindle Utilization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376982"/>
            <a:ext cx="5943600" cy="3170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4572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+mn-lt"/>
                <a:ea typeface="+mn-ea"/>
                <a:cs typeface="+mn-cs"/>
              </a:rPr>
              <a:t>Comparison of Kindle Utilization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7634" y="2286000"/>
            <a:ext cx="5859966" cy="331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Middle School in Northeastern Ohio</a:t>
            </a:r>
          </a:p>
          <a:p>
            <a:r>
              <a:rPr lang="en-US" dirty="0" smtClean="0"/>
              <a:t>Grades 6-8</a:t>
            </a:r>
          </a:p>
          <a:p>
            <a:r>
              <a:rPr lang="en-US" dirty="0" smtClean="0"/>
              <a:t>60 students with Individualized Education Plans (IEPs)</a:t>
            </a:r>
          </a:p>
          <a:p>
            <a:pPr lvl="1"/>
            <a:r>
              <a:rPr lang="en-US" dirty="0" smtClean="0"/>
              <a:t>30 without Kindles</a:t>
            </a:r>
          </a:p>
          <a:p>
            <a:pPr lvl="1"/>
            <a:r>
              <a:rPr lang="en-US" dirty="0" smtClean="0"/>
              <a:t>30 with Kindles</a:t>
            </a:r>
          </a:p>
          <a:p>
            <a:r>
              <a:rPr lang="en-US" dirty="0" smtClean="0"/>
              <a:t>All with IEPs in reading comprehension and fluency</a:t>
            </a:r>
          </a:p>
        </p:txBody>
      </p:sp>
    </p:spTree>
    <p:extLst>
      <p:ext uri="{BB962C8B-B14F-4D97-AF65-F5344CB8AC3E}">
        <p14:creationId xmlns:p14="http://schemas.microsoft.com/office/powerpoint/2010/main" xmlns="" val="32729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Kindle II Project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8194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Pre-Assessment</a:t>
            </a:r>
          </a:p>
          <a:p>
            <a:pPr algn="ctr"/>
            <a:r>
              <a:rPr lang="en-US" sz="4000" dirty="0" smtClean="0"/>
              <a:t>Student Survey</a:t>
            </a:r>
          </a:p>
        </p:txBody>
      </p:sp>
    </p:spTree>
    <p:extLst>
      <p:ext uri="{BB962C8B-B14F-4D97-AF65-F5344CB8AC3E}">
        <p14:creationId xmlns:p14="http://schemas.microsoft.com/office/powerpoint/2010/main" xmlns="" val="29820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9060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Kindle II Project</a:t>
            </a:r>
            <a:br>
              <a:rPr lang="en-US" dirty="0" smtClean="0"/>
            </a:br>
            <a:r>
              <a:rPr lang="en-US" sz="2700" dirty="0" smtClean="0"/>
              <a:t>Pre-Assessment Student Survey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324540"/>
            <a:ext cx="5714999" cy="3319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20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Kindle II Project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28194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Post-Assessment</a:t>
            </a:r>
          </a:p>
          <a:p>
            <a:pPr algn="ctr"/>
            <a:r>
              <a:rPr lang="en-US" sz="4000" dirty="0" smtClean="0"/>
              <a:t>Student Survey</a:t>
            </a:r>
          </a:p>
        </p:txBody>
      </p:sp>
    </p:spTree>
    <p:extLst>
      <p:ext uri="{BB962C8B-B14F-4D97-AF65-F5344CB8AC3E}">
        <p14:creationId xmlns:p14="http://schemas.microsoft.com/office/powerpoint/2010/main" xmlns="" val="29820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990600"/>
            <a:ext cx="68580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Kindle II Project</a:t>
            </a:r>
            <a:br>
              <a:rPr lang="en-US" dirty="0" smtClean="0"/>
            </a:br>
            <a:r>
              <a:rPr lang="en-US" sz="2700" b="1" dirty="0" smtClean="0"/>
              <a:t>Post</a:t>
            </a:r>
            <a:r>
              <a:rPr lang="en-US" sz="2700" dirty="0" smtClean="0"/>
              <a:t>-Assessment Student Survey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362200"/>
            <a:ext cx="6631729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20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143000"/>
            <a:ext cx="6400800" cy="685800"/>
          </a:xfrm>
        </p:spPr>
        <p:txBody>
          <a:bodyPr>
            <a:noAutofit/>
          </a:bodyPr>
          <a:lstStyle/>
          <a:p>
            <a:r>
              <a:rPr lang="en-US" dirty="0" smtClean="0"/>
              <a:t>Kindle II Project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2819400"/>
            <a:ext cx="5486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Pre-Assessment</a:t>
            </a:r>
          </a:p>
          <a:p>
            <a:pPr algn="ctr"/>
            <a:r>
              <a:rPr lang="en-US" sz="4000" dirty="0" smtClean="0"/>
              <a:t>Teacher Survey</a:t>
            </a:r>
          </a:p>
        </p:txBody>
      </p:sp>
    </p:spTree>
    <p:extLst>
      <p:ext uri="{BB962C8B-B14F-4D97-AF65-F5344CB8AC3E}">
        <p14:creationId xmlns:p14="http://schemas.microsoft.com/office/powerpoint/2010/main" xmlns="" val="29820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Kindle II Project</a:t>
            </a:r>
            <a:endParaRPr lang="en-US" dirty="0"/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362200"/>
            <a:ext cx="622709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820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143000"/>
            <a:ext cx="6629400" cy="990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Something </a:t>
            </a:r>
            <a:br>
              <a:rPr lang="en-US" sz="3200" b="1" dirty="0" smtClean="0"/>
            </a:br>
            <a:r>
              <a:rPr lang="en-US" sz="3200" b="1" dirty="0" smtClean="0"/>
              <a:t>to think about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200" dirty="0" smtClean="0"/>
              <a:t> </a:t>
            </a:r>
            <a:r>
              <a:rPr lang="en-US" sz="3500" dirty="0" smtClean="0"/>
              <a:t>APPROPRIATE READING LEVEL</a:t>
            </a:r>
          </a:p>
          <a:p>
            <a:pPr>
              <a:buNone/>
            </a:pPr>
            <a:r>
              <a:rPr lang="en-US" sz="3500" dirty="0" smtClean="0"/>
              <a:t>    REQUIRED READING TIME</a:t>
            </a:r>
          </a:p>
          <a:p>
            <a:pPr>
              <a:buNone/>
            </a:pPr>
            <a:r>
              <a:rPr lang="en-US" sz="3500" dirty="0" smtClean="0"/>
              <a:t>     PROGRESS MONITORING</a:t>
            </a:r>
          </a:p>
          <a:p>
            <a:pPr>
              <a:buNone/>
            </a:pPr>
            <a:r>
              <a:rPr lang="en-US" sz="3500" dirty="0" smtClean="0"/>
              <a:t>           	MOTIVATION</a:t>
            </a:r>
            <a:endParaRPr lang="en-US" sz="35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438401"/>
            <a:ext cx="6858000" cy="1828800"/>
          </a:xfrm>
        </p:spPr>
        <p:txBody>
          <a:bodyPr>
            <a:normAutofit/>
          </a:bodyPr>
          <a:lstStyle/>
          <a:p>
            <a:pPr lvl="1"/>
            <a:r>
              <a:rPr lang="en-US" sz="3200" dirty="0" smtClean="0"/>
              <a:t>FINANCIAL CONSIDERATIONS FOR SCHOOLS</a:t>
            </a:r>
            <a:endParaRPr lang="en-US" sz="32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Kindle II Project</a:t>
            </a:r>
            <a:br>
              <a:rPr lang="en-US" dirty="0" smtClean="0"/>
            </a:br>
            <a:r>
              <a:rPr lang="en-US" sz="2800" dirty="0" smtClean="0"/>
              <a:t>Conclusions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5400" y="2514600"/>
            <a:ext cx="655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Quotes: “It tricked me into reading”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Pre-Service Teacher Learning Experiences: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xmlns="" val="29820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0"/>
            <a:ext cx="7010400" cy="3048001"/>
          </a:xfrm>
        </p:spPr>
        <p:txBody>
          <a:bodyPr/>
          <a:lstStyle/>
          <a:p>
            <a:r>
              <a:rPr lang="en-US" dirty="0" smtClean="0"/>
              <a:t>Will the Kindle improve reading comprehension for students with disabilities?</a:t>
            </a:r>
          </a:p>
          <a:p>
            <a:r>
              <a:rPr lang="en-US" dirty="0" smtClean="0"/>
              <a:t>Will the Kindle improve fluency for students with disabilities?</a:t>
            </a:r>
          </a:p>
          <a:p>
            <a:r>
              <a:rPr lang="en-US" dirty="0" smtClean="0"/>
              <a:t>What are the benefits of incorporating e-readers into a  reading program for students with disabilities?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98533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438400"/>
            <a:ext cx="6629400" cy="3048001"/>
          </a:xfrm>
        </p:spPr>
        <p:txBody>
          <a:bodyPr>
            <a:normAutofit/>
          </a:bodyPr>
          <a:lstStyle/>
          <a:p>
            <a:r>
              <a:rPr lang="en-US" dirty="0" smtClean="0"/>
              <a:t>All students were to read 90 minutes per week  / 720 minutes total</a:t>
            </a:r>
          </a:p>
          <a:p>
            <a:r>
              <a:rPr lang="en-US" dirty="0" smtClean="0"/>
              <a:t>12 week duration</a:t>
            </a:r>
          </a:p>
          <a:p>
            <a:r>
              <a:rPr lang="en-US" dirty="0" smtClean="0"/>
              <a:t>Students logged reading minutes</a:t>
            </a:r>
          </a:p>
          <a:p>
            <a:r>
              <a:rPr lang="en-US" dirty="0" smtClean="0"/>
              <a:t>Read on the independent reading level based on results of the   	Jerry Johns Basic Reading Inventory</a:t>
            </a:r>
          </a:p>
          <a:p>
            <a:r>
              <a:rPr lang="en-US" dirty="0" smtClean="0"/>
              <a:t>Progress measured over time (4 probes)</a:t>
            </a:r>
          </a:p>
        </p:txBody>
      </p:sp>
    </p:spTree>
    <p:extLst>
      <p:ext uri="{BB962C8B-B14F-4D97-AF65-F5344CB8AC3E}">
        <p14:creationId xmlns:p14="http://schemas.microsoft.com/office/powerpoint/2010/main" xmlns="" val="105142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Basic Reading Inventory developed by Jerry L. Johns was given to each student</a:t>
            </a:r>
          </a:p>
          <a:p>
            <a:r>
              <a:rPr lang="en-US" dirty="0"/>
              <a:t>To determine the starting point of the basic reading inventory teachers indicated a baseline reading </a:t>
            </a:r>
            <a:r>
              <a:rPr lang="en-US" dirty="0" smtClean="0"/>
              <a:t>level</a:t>
            </a:r>
          </a:p>
          <a:p>
            <a:r>
              <a:rPr lang="en-US" dirty="0"/>
              <a:t>The test </a:t>
            </a:r>
            <a:r>
              <a:rPr lang="en-US" dirty="0" smtClean="0"/>
              <a:t>consisted </a:t>
            </a:r>
            <a:r>
              <a:rPr lang="en-US" dirty="0"/>
              <a:t>of:</a:t>
            </a:r>
          </a:p>
          <a:p>
            <a:pPr lvl="1"/>
            <a:r>
              <a:rPr lang="en-US" dirty="0"/>
              <a:t>A story read aloud</a:t>
            </a:r>
          </a:p>
          <a:p>
            <a:pPr lvl="1"/>
            <a:r>
              <a:rPr lang="en-US" dirty="0"/>
              <a:t>Tracked miscues</a:t>
            </a:r>
          </a:p>
          <a:p>
            <a:pPr lvl="1"/>
            <a:r>
              <a:rPr lang="en-US" dirty="0"/>
              <a:t>10 comprehension questions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175808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eah\Pictures\My Scans\2012-04 (Apr)\scan000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43000"/>
            <a:ext cx="52578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05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Control Group</a:t>
            </a:r>
            <a:br>
              <a:rPr lang="en-US" dirty="0" smtClean="0"/>
            </a:br>
            <a:r>
              <a:rPr lang="en-US" sz="2700" dirty="0" smtClean="0"/>
              <a:t>(No Kindle Group)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2438401"/>
            <a:ext cx="6934200" cy="2590800"/>
          </a:xfrm>
        </p:spPr>
        <p:txBody>
          <a:bodyPr/>
          <a:lstStyle/>
          <a:p>
            <a:r>
              <a:rPr lang="en-US" dirty="0" smtClean="0"/>
              <a:t>30 students </a:t>
            </a:r>
          </a:p>
          <a:p>
            <a:r>
              <a:rPr lang="en-US" dirty="0" smtClean="0"/>
              <a:t>Grades 6-8</a:t>
            </a:r>
          </a:p>
          <a:p>
            <a:r>
              <a:rPr lang="en-US" dirty="0" smtClean="0"/>
              <a:t>Students read books at their independent reading level</a:t>
            </a:r>
          </a:p>
          <a:p>
            <a:r>
              <a:rPr lang="en-US" dirty="0" smtClean="0"/>
              <a:t>The students read in self-contained settings during their resource time</a:t>
            </a:r>
          </a:p>
          <a:p>
            <a:r>
              <a:rPr lang="en-US" dirty="0" smtClean="0"/>
              <a:t>Students logged their reading minutes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8932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0267.MOV">
            <a:hlinkClick r:id="" action="ppaction://media"/>
          </p:cNvPr>
          <p:cNvPicPr>
            <a:picLocks noGrp="1" noChangeAspect="1"/>
          </p:cNvPicPr>
          <p:nvPr>
            <p:ph sz="quarter" idx="13"/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1447800" y="2438400"/>
            <a:ext cx="1770063" cy="31242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191000" y="2438400"/>
            <a:ext cx="3581400" cy="3124200"/>
          </a:xfrm>
        </p:spPr>
        <p:txBody>
          <a:bodyPr/>
          <a:lstStyle/>
          <a:p>
            <a:r>
              <a:rPr lang="en-US" dirty="0" smtClean="0"/>
              <a:t>“I liked being a part of something to see if we should still be reading books or kindles”</a:t>
            </a:r>
          </a:p>
          <a:p>
            <a:r>
              <a:rPr lang="en-US" dirty="0" smtClean="0"/>
              <a:t>“Being able to picture the story in my head”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050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66800"/>
            <a:ext cx="64008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Group</a:t>
            </a:r>
            <a:br>
              <a:rPr lang="en-US" dirty="0" smtClean="0"/>
            </a:br>
            <a:r>
              <a:rPr lang="en-US" sz="2700" dirty="0" smtClean="0"/>
              <a:t>(Kindle Group)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900" dirty="0" smtClean="0"/>
              <a:t>30 students</a:t>
            </a:r>
          </a:p>
          <a:p>
            <a:r>
              <a:rPr lang="en-US" sz="1900" dirty="0" smtClean="0"/>
              <a:t>Grades 6-8</a:t>
            </a:r>
          </a:p>
          <a:p>
            <a:r>
              <a:rPr lang="en-US" sz="1900" dirty="0" smtClean="0"/>
              <a:t>Reading with Kindles in order to utilize its many features such as:</a:t>
            </a:r>
          </a:p>
          <a:p>
            <a:pPr lvl="1"/>
            <a:r>
              <a:rPr lang="en-US" sz="1900" dirty="0" smtClean="0"/>
              <a:t>Dictionary</a:t>
            </a:r>
          </a:p>
          <a:p>
            <a:pPr lvl="1"/>
            <a:r>
              <a:rPr lang="en-US" sz="1900" dirty="0" smtClean="0"/>
              <a:t>Text to Speech</a:t>
            </a:r>
          </a:p>
          <a:p>
            <a:pPr lvl="1"/>
            <a:r>
              <a:rPr lang="en-US" sz="1900" dirty="0" smtClean="0"/>
              <a:t>Enlarged Print</a:t>
            </a:r>
          </a:p>
          <a:p>
            <a:pPr lvl="1"/>
            <a:r>
              <a:rPr lang="en-US" sz="1900" dirty="0" smtClean="0"/>
              <a:t>Highlighting</a:t>
            </a:r>
          </a:p>
          <a:p>
            <a:r>
              <a:rPr lang="en-US" sz="1900" dirty="0"/>
              <a:t>Read </a:t>
            </a:r>
            <a:r>
              <a:rPr lang="en-US" sz="1900" dirty="0" smtClean="0"/>
              <a:t>books at student’s independent level on Kindle</a:t>
            </a:r>
          </a:p>
          <a:p>
            <a:r>
              <a:rPr lang="en-US" sz="1900" dirty="0" smtClean="0"/>
              <a:t>Students read in a self-contained setting during resource time</a:t>
            </a:r>
          </a:p>
          <a:p>
            <a:r>
              <a:rPr lang="en-US" sz="1900" dirty="0" smtClean="0"/>
              <a:t>Students </a:t>
            </a:r>
            <a:r>
              <a:rPr lang="en-US" sz="1900" dirty="0"/>
              <a:t>logged </a:t>
            </a:r>
            <a:r>
              <a:rPr lang="en-US" sz="1900" dirty="0" smtClean="0"/>
              <a:t>reading minutes </a:t>
            </a:r>
            <a:endParaRPr lang="en-US" sz="19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0580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380</TotalTime>
  <Words>609</Words>
  <Application>Microsoft Office PowerPoint</Application>
  <PresentationFormat>On-screen Show (4:3)</PresentationFormat>
  <Paragraphs>238</Paragraphs>
  <Slides>28</Slides>
  <Notes>26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Couture</vt:lpstr>
      <vt:lpstr>Kindle II Project </vt:lpstr>
      <vt:lpstr>Overview</vt:lpstr>
      <vt:lpstr>Research Questions</vt:lpstr>
      <vt:lpstr>Methodology</vt:lpstr>
      <vt:lpstr>Baseline Testing</vt:lpstr>
      <vt:lpstr>Slide 6</vt:lpstr>
      <vt:lpstr>Control Group (No Kindle Group)</vt:lpstr>
      <vt:lpstr>Control group</vt:lpstr>
      <vt:lpstr>Experimental Group (Kindle Group)</vt:lpstr>
      <vt:lpstr>Experimental group</vt:lpstr>
      <vt:lpstr>Kindle II Project</vt:lpstr>
      <vt:lpstr>Results-Independent Level</vt:lpstr>
      <vt:lpstr>Results-Instructional Level</vt:lpstr>
      <vt:lpstr>Results-Frustration Level</vt:lpstr>
      <vt:lpstr>Kindle II Project</vt:lpstr>
      <vt:lpstr>Kindle II Project</vt:lpstr>
      <vt:lpstr>Comparison of Kindle Utilization</vt:lpstr>
      <vt:lpstr>Comparison of Kindle Utilization</vt:lpstr>
      <vt:lpstr>Comparison of Kindle Utilization</vt:lpstr>
      <vt:lpstr>Kindle II Project</vt:lpstr>
      <vt:lpstr>Kindle II Project Pre-Assessment Student Survey</vt:lpstr>
      <vt:lpstr>Kindle II Project</vt:lpstr>
      <vt:lpstr>Kindle II Project Post-Assessment Student Survey</vt:lpstr>
      <vt:lpstr>Kindle II Project</vt:lpstr>
      <vt:lpstr>Kindle II Project</vt:lpstr>
      <vt:lpstr>Something  to think about</vt:lpstr>
      <vt:lpstr>IMPLICATIONS</vt:lpstr>
      <vt:lpstr>Kindle II Project Conclusions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Kindle II Project</dc:title>
  <dc:creator>leah</dc:creator>
  <cp:lastModifiedBy>Leisel</cp:lastModifiedBy>
  <cp:revision>36</cp:revision>
  <dcterms:created xsi:type="dcterms:W3CDTF">2012-04-15T18:39:20Z</dcterms:created>
  <dcterms:modified xsi:type="dcterms:W3CDTF">2013-04-22T23:13:19Z</dcterms:modified>
</cp:coreProperties>
</file>